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0"/>
  </p:notesMasterIdLst>
  <p:handoutMasterIdLst>
    <p:handoutMasterId r:id="rId21"/>
  </p:handoutMasterIdLst>
  <p:sldIdLst>
    <p:sldId id="270" r:id="rId2"/>
    <p:sldId id="311" r:id="rId3"/>
    <p:sldId id="312" r:id="rId4"/>
    <p:sldId id="313" r:id="rId5"/>
    <p:sldId id="314" r:id="rId6"/>
    <p:sldId id="315" r:id="rId7"/>
    <p:sldId id="316" r:id="rId8"/>
    <p:sldId id="269" r:id="rId9"/>
    <p:sldId id="297" r:id="rId10"/>
    <p:sldId id="271" r:id="rId11"/>
    <p:sldId id="272" r:id="rId12"/>
    <p:sldId id="273" r:id="rId13"/>
    <p:sldId id="293" r:id="rId14"/>
    <p:sldId id="294" r:id="rId15"/>
    <p:sldId id="274" r:id="rId16"/>
    <p:sldId id="276" r:id="rId17"/>
    <p:sldId id="317" r:id="rId18"/>
    <p:sldId id="301" r:id="rId19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4" d="100"/>
          <a:sy n="104" d="100"/>
        </p:scale>
        <p:origin x="-9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25FFF-A3BF-438C-98F8-56234E9C6F34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3F8C7-7FAB-4DEC-97C1-F2CE428CB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452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425FF-5F82-4A83-8CF2-DE6EEDD86BCB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8E258-3462-4178-B72E-17B93C07F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735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045A417-F68F-490D-85C0-5185D934DA3B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7DEFEB3-0133-4497-89DD-6231FE9FB0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A417-F68F-490D-85C0-5185D934DA3B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FEB3-0133-4497-89DD-6231FE9FB0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A417-F68F-490D-85C0-5185D934DA3B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FEB3-0133-4497-89DD-6231FE9FB0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A417-F68F-490D-85C0-5185D934DA3B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FEB3-0133-4497-89DD-6231FE9FB05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A417-F68F-490D-85C0-5185D934DA3B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FEB3-0133-4497-89DD-6231FE9FB05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A417-F68F-490D-85C0-5185D934DA3B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FEB3-0133-4497-89DD-6231FE9FB05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A417-F68F-490D-85C0-5185D934DA3B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FEB3-0133-4497-89DD-6231FE9FB05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A417-F68F-490D-85C0-5185D934DA3B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FEB3-0133-4497-89DD-6231FE9FB05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A417-F68F-490D-85C0-5185D934DA3B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FEB3-0133-4497-89DD-6231FE9FB0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E045A417-F68F-490D-85C0-5185D934DA3B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FEB3-0133-4497-89DD-6231FE9FB05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045A417-F68F-490D-85C0-5185D934DA3B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7DEFEB3-0133-4497-89DD-6231FE9FB05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045A417-F68F-490D-85C0-5185D934DA3B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7DEFEB3-0133-4497-89DD-6231FE9FB05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icey-1.ho.ua/dodatkovi.html" TargetMode="External"/><Relationship Id="rId2" Type="http://schemas.openxmlformats.org/officeDocument/2006/relationships/hyperlink" Target="http://licey-1.ho.ua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technical_lyceum" TargetMode="External"/><Relationship Id="rId2" Type="http://schemas.openxmlformats.org/officeDocument/2006/relationships/hyperlink" Target="https://www.facebook.com/group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9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988840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dirty="0"/>
              <a:t>2.13. </a:t>
            </a:r>
            <a:r>
              <a:rPr lang="uk-UA" dirty="0" smtClean="0"/>
              <a:t>Учасники міжнародних олімпіад, конкурсів, призери та учасники </a:t>
            </a:r>
            <a:r>
              <a:rPr lang="en-US" dirty="0" smtClean="0"/>
              <a:t>III-IV </a:t>
            </a:r>
            <a:r>
              <a:rPr lang="uk-UA" dirty="0" smtClean="0"/>
              <a:t>етапів</a:t>
            </a:r>
            <a:r>
              <a:rPr lang="ru-RU" dirty="0" smtClean="0"/>
              <a:t> </a:t>
            </a:r>
            <a:r>
              <a:rPr lang="uk-UA" dirty="0" smtClean="0"/>
              <a:t>Всеукраїнських учнівських олімпіад, учасники </a:t>
            </a:r>
            <a:r>
              <a:rPr lang="en-US" dirty="0" smtClean="0"/>
              <a:t>II </a:t>
            </a:r>
            <a:r>
              <a:rPr lang="ru-RU" dirty="0"/>
              <a:t>та </a:t>
            </a:r>
            <a:r>
              <a:rPr lang="en-US" dirty="0"/>
              <a:t>III </a:t>
            </a:r>
            <a:r>
              <a:rPr lang="uk-UA" dirty="0" smtClean="0"/>
              <a:t>етапів конкурсів-захистів науково-дослідницьких робіт Малої академії наук поточного року, а також переможці та призери Відкритої олімпіади імені Анатолія </a:t>
            </a:r>
            <a:r>
              <a:rPr lang="uk-UA" dirty="0" err="1" smtClean="0"/>
              <a:t>Лигуна</a:t>
            </a:r>
            <a:r>
              <a:rPr lang="uk-UA" dirty="0" smtClean="0"/>
              <a:t> зараховуються </a:t>
            </a:r>
            <a:r>
              <a:rPr lang="ru-RU" dirty="0" smtClean="0"/>
              <a:t>поза </a:t>
            </a:r>
            <a:r>
              <a:rPr lang="ru-RU" dirty="0"/>
              <a:t>конкурсом.</a:t>
            </a:r>
          </a:p>
          <a:p>
            <a:pPr algn="just"/>
            <a:r>
              <a:rPr lang="ru-RU" dirty="0"/>
              <a:t/>
            </a:r>
            <a:br>
              <a:rPr lang="ru-RU" dirty="0"/>
            </a:br>
            <a:r>
              <a:rPr lang="ru-RU" dirty="0"/>
              <a:t>2.14. </a:t>
            </a:r>
            <a:r>
              <a:rPr lang="uk-UA" dirty="0" smtClean="0"/>
              <a:t>Учні, які завершили навчання на високому рівні, а також учні-випускники 9-х класів, які за результатами навчання отримали свідоцтво про базову загальну середню освіту з відзнакою, звільняються від конкурсних випробувань з виставленням до протоколу максимальної кількості балів.</a:t>
            </a:r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123681" cy="161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0648"/>
            <a:ext cx="5123184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24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857" y="1746682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3.1. </a:t>
            </a:r>
            <a:r>
              <a:rPr lang="uk-UA" dirty="0" smtClean="0"/>
              <a:t>Конкурсні випробування для учнів, які вступають до 8-11 класів Наукового ліцею проводяться з профільного предмету або предмету, який вивчається поглиблено.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7619" y="2826802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3.3. </a:t>
            </a:r>
            <a:r>
              <a:rPr lang="uk-UA" dirty="0" smtClean="0"/>
              <a:t>Конкурсні випробування проводяться з 2-х предметів:</a:t>
            </a:r>
          </a:p>
          <a:p>
            <a:pPr algn="just"/>
            <a:r>
              <a:rPr lang="uk-UA" dirty="0" smtClean="0"/>
              <a:t>– у фізико-математичні класи – фізика та математика;</a:t>
            </a:r>
          </a:p>
          <a:p>
            <a:pPr algn="just"/>
            <a:r>
              <a:rPr lang="uk-UA" dirty="0" smtClean="0"/>
              <a:t>– у </a:t>
            </a:r>
            <a:r>
              <a:rPr lang="uk-UA" dirty="0" err="1" smtClean="0"/>
              <a:t>хіміко-біологічні</a:t>
            </a:r>
            <a:r>
              <a:rPr lang="uk-UA" dirty="0" smtClean="0"/>
              <a:t> класи – хімія та біологія;</a:t>
            </a:r>
          </a:p>
          <a:p>
            <a:pPr algn="just"/>
            <a:r>
              <a:rPr lang="uk-UA" dirty="0" smtClean="0"/>
              <a:t>– у інформаційно-математичні класи – математика та інформатика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7619" y="4194954"/>
            <a:ext cx="85148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3.6. </a:t>
            </a:r>
            <a:r>
              <a:rPr lang="ru-RU" dirty="0" err="1"/>
              <a:t>Під</a:t>
            </a:r>
            <a:r>
              <a:rPr lang="ru-RU" dirty="0"/>
              <a:t> час конкурсного </a:t>
            </a:r>
            <a:r>
              <a:rPr lang="uk-UA" dirty="0" smtClean="0"/>
              <a:t>випробування забороняється використовувати підручники, посібники, калькулятори та інші джерела додаткової інформації. Особи, які користуються під час випробувань сторонніми джерелами інформації, в тому числі підказками, як і ті, що надають заборонену допомогу, відсторонюються від участі у випробуванні через порушення академічної доброчесності.</a:t>
            </a:r>
            <a:endParaRPr lang="uk-UA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123681" cy="161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0648"/>
            <a:ext cx="5123184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158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8532" y="2084655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3.7. </a:t>
            </a:r>
            <a:r>
              <a:rPr lang="uk-UA" dirty="0" smtClean="0"/>
              <a:t>Після закінчення випробування письмові роботи шифруються головою предметної комісії та передаються для перевірки членам цієї комісії без титульної сторінки. Дешифрування робіт здійснюється головою предметної комісії після виставлення балів.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094" y="3501008"/>
            <a:ext cx="82216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3.11. </a:t>
            </a:r>
            <a:r>
              <a:rPr lang="uk-UA" dirty="0" smtClean="0"/>
              <a:t>Результати письмового випробування оголошуються не пізніше ніж через три дні після його проведення. Списки вступників з виставленими балами розміщуються в інформаційно-методичному центрі Наукового ліцею.</a:t>
            </a:r>
            <a:endParaRPr lang="uk-U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123681" cy="161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0648"/>
            <a:ext cx="5123184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15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9" y="760906"/>
            <a:ext cx="7927384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812" y="1"/>
            <a:ext cx="1134188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49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6956" y="4797152"/>
            <a:ext cx="84518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 </a:t>
            </a:r>
            <a:r>
              <a:rPr lang="uk-UA" dirty="0" smtClean="0"/>
              <a:t>За наявності вільних місць на </a:t>
            </a:r>
            <a:r>
              <a:rPr lang="uk-UA" dirty="0" err="1" smtClean="0"/>
              <a:t>прикінці</a:t>
            </a:r>
            <a:r>
              <a:rPr lang="uk-UA" dirty="0" smtClean="0"/>
              <a:t> </a:t>
            </a:r>
            <a:r>
              <a:rPr lang="uk-UA" b="1" dirty="0" smtClean="0"/>
              <a:t>серпня</a:t>
            </a:r>
            <a:r>
              <a:rPr lang="uk-UA" dirty="0" smtClean="0"/>
              <a:t> буде проведено додаткове конкурсне випробування, яке здійснюється таким чином, щоб зарахування учнів відбулося не пізніше ніж за тиждень до початку нового навчального року.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482" y="-15267"/>
            <a:ext cx="1166326" cy="860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562480"/>
            <a:ext cx="6504331" cy="394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786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753" y="34053"/>
            <a:ext cx="1283246" cy="9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93" y="1124744"/>
            <a:ext cx="8255977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licey-1.ho.ua/doc/klas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926" y="5295444"/>
            <a:ext cx="1517932" cy="151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28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836712"/>
            <a:ext cx="8678545" cy="456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21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8062090B-8142-3D50-C56E-B8CDD3562B56}"/>
              </a:ext>
            </a:extLst>
          </p:cNvPr>
          <p:cNvSpPr txBox="1">
            <a:spLocks/>
          </p:cNvSpPr>
          <p:nvPr/>
        </p:nvSpPr>
        <p:spPr>
          <a:xfrm>
            <a:off x="2843808" y="274638"/>
            <a:ext cx="6059016" cy="53757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uk-UA" sz="32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Математичний </a:t>
            </a:r>
            <a:r>
              <a:rPr lang="uk-UA" sz="32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</a:t>
            </a:r>
            <a:r>
              <a:rPr lang="uk-UA" sz="32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ренажер</a:t>
            </a:r>
            <a:endParaRPr lang="x-none" sz="32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323528" y="908720"/>
            <a:ext cx="8579296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uk-UA" sz="2800" dirty="0" smtClean="0"/>
              <a:t>Посилання на сайт ліцею</a:t>
            </a:r>
          </a:p>
          <a:p>
            <a:pPr algn="ctr"/>
            <a:r>
              <a:rPr lang="en-US" sz="3200" dirty="0" smtClean="0"/>
              <a:t>http</a:t>
            </a:r>
            <a:r>
              <a:rPr lang="en-US" sz="3200" dirty="0"/>
              <a:t>://licey-1.ho.ua/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7716"/>
            <a:ext cx="9057640" cy="14712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3429011"/>
            <a:ext cx="2407920" cy="3025140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 rot="3480000">
            <a:off x="5987065" y="4862832"/>
            <a:ext cx="812165" cy="180022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5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1475656" y="1556792"/>
            <a:ext cx="6408712" cy="3888432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endParaRPr lang="uk-UA" sz="2400" b="1" dirty="0">
              <a:latin typeface="Georgia" panose="02040502050405020303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8062090B-8142-3D50-C56E-B8CDD3562B56}"/>
              </a:ext>
            </a:extLst>
          </p:cNvPr>
          <p:cNvSpPr txBox="1">
            <a:spLocks/>
          </p:cNvSpPr>
          <p:nvPr/>
        </p:nvSpPr>
        <p:spPr>
          <a:xfrm>
            <a:off x="755576" y="521577"/>
            <a:ext cx="6192688" cy="1323247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uk-UA" sz="5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 зустрічі </a:t>
            </a:r>
          </a:p>
          <a:p>
            <a:pPr algn="ctr"/>
            <a:r>
              <a:rPr lang="uk-UA" sz="5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 Науковому ліцеї</a:t>
            </a:r>
            <a:endParaRPr lang="x-none" sz="54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7878745" cy="46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825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996952"/>
            <a:ext cx="8568952" cy="3096344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800" dirty="0">
                <a:latin typeface="Times New Roman"/>
                <a:ea typeface="Calibri"/>
                <a:cs typeface="Times New Roman"/>
              </a:rPr>
              <a:t>Комунальний заклад «Науковий ліцей імені Анатолія </a:t>
            </a:r>
            <a:r>
              <a:rPr lang="uk-UA" sz="2800" dirty="0" err="1">
                <a:latin typeface="Times New Roman"/>
                <a:ea typeface="Calibri"/>
                <a:cs typeface="Times New Roman"/>
              </a:rPr>
              <a:t>Лигуна</a:t>
            </a:r>
            <a:r>
              <a:rPr lang="uk-UA" sz="2800" dirty="0">
                <a:latin typeface="Times New Roman"/>
                <a:ea typeface="Calibri"/>
                <a:cs typeface="Times New Roman"/>
              </a:rPr>
              <a:t>» </a:t>
            </a:r>
            <a:r>
              <a:rPr lang="uk-UA" sz="2800" dirty="0" err="1">
                <a:latin typeface="Times New Roman"/>
                <a:ea typeface="Calibri"/>
                <a:cs typeface="Times New Roman"/>
              </a:rPr>
              <a:t>Кам’янської</a:t>
            </a:r>
            <a:r>
              <a:rPr lang="uk-UA" sz="2800" dirty="0">
                <a:latin typeface="Times New Roman"/>
                <a:ea typeface="Calibri"/>
                <a:cs typeface="Times New Roman"/>
              </a:rPr>
              <a:t> міської ради працює за п’ятиденним робочим тижнем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800" dirty="0">
                <a:latin typeface="Times New Roman"/>
                <a:ea typeface="Calibri"/>
                <a:cs typeface="Times New Roman"/>
              </a:rPr>
              <a:t>Навчання учнів відбувається за урочною системою в одну зміну на основі здвоєних уроків</a:t>
            </a:r>
            <a:endParaRPr lang="ru-RU" sz="2800" dirty="0">
              <a:latin typeface="Times New Roman"/>
              <a:ea typeface="Calibri"/>
              <a:cs typeface="Times New Roman"/>
            </a:endParaRPr>
          </a:p>
          <a:p>
            <a:pPr marL="109728" indent="0">
              <a:buNone/>
            </a:pPr>
            <a:endParaRPr lang="ru-RU" sz="24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E92ACB9B-EB85-050A-5F28-9207134336AC}"/>
              </a:ext>
            </a:extLst>
          </p:cNvPr>
          <p:cNvSpPr txBox="1">
            <a:spLocks/>
          </p:cNvSpPr>
          <p:nvPr/>
        </p:nvSpPr>
        <p:spPr>
          <a:xfrm>
            <a:off x="251520" y="274638"/>
            <a:ext cx="8435280" cy="272231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uk-UA" sz="3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Організація освітнього процесу </a:t>
            </a:r>
          </a:p>
          <a:p>
            <a:pPr algn="ctr"/>
            <a:r>
              <a:rPr lang="uk-UA" sz="3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 Комунальному закладі «Науковий ліцей імені Анатолія </a:t>
            </a:r>
            <a:r>
              <a:rPr lang="uk-UA" sz="3200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Лигуна</a:t>
            </a:r>
            <a:r>
              <a:rPr lang="uk-UA" sz="3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» </a:t>
            </a:r>
          </a:p>
          <a:p>
            <a:pPr algn="ctr"/>
            <a:r>
              <a:rPr lang="uk-UA" sz="3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Кам</a:t>
            </a:r>
            <a:r>
              <a:rPr lang="en-US" sz="3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’</a:t>
            </a:r>
            <a:r>
              <a:rPr lang="uk-UA" sz="3200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янської</a:t>
            </a:r>
            <a:r>
              <a:rPr lang="uk-UA" sz="3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міської ради</a:t>
            </a:r>
            <a:endParaRPr lang="x-none" sz="32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43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1C8DABB-5D37-23D8-656A-F14A2F772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3DFEEA2-B5D5-0DC2-53BB-4A948F65B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2808312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uk-UA" sz="2800" dirty="0">
                <a:latin typeface="Times New Roman"/>
                <a:ea typeface="Calibri"/>
                <a:cs typeface="Times New Roman"/>
              </a:rPr>
              <a:t>Початок занять о 8.30 годині, закінчення – відповідно до </a:t>
            </a:r>
            <a:r>
              <a:rPr lang="uk-UA" sz="2800" dirty="0" smtClean="0">
                <a:latin typeface="Times New Roman"/>
                <a:ea typeface="Calibri"/>
                <a:cs typeface="Times New Roman"/>
              </a:rPr>
              <a:t>розкладу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(8-</a:t>
            </a:r>
            <a:r>
              <a:rPr lang="uk-UA" sz="2800" dirty="0" smtClean="0">
                <a:latin typeface="Times New Roman"/>
                <a:ea typeface="Calibri"/>
                <a:cs typeface="Times New Roman"/>
              </a:rPr>
              <a:t>урок 15.10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)</a:t>
            </a:r>
            <a:r>
              <a:rPr lang="uk-UA" sz="2800" dirty="0" smtClean="0">
                <a:latin typeface="Times New Roman"/>
                <a:ea typeface="Calibri"/>
                <a:cs typeface="Times New Roman"/>
              </a:rPr>
              <a:t>.</a:t>
            </a:r>
            <a:endParaRPr lang="uk-UA" sz="2800" dirty="0"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uk-UA" sz="2800" dirty="0">
                <a:latin typeface="Times New Roman"/>
                <a:ea typeface="Calibri"/>
                <a:cs typeface="Times New Roman"/>
              </a:rPr>
              <a:t>Тривалість уроків – 40 хв., перерви по 10 хв.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uk-UA" sz="2800" dirty="0">
                <a:latin typeface="Times New Roman"/>
                <a:ea typeface="Calibri"/>
                <a:cs typeface="Times New Roman"/>
              </a:rPr>
              <a:t>Після 3-го уроку перерва 20 хв. для харчування.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uk-UA" sz="2800" b="1" dirty="0" err="1">
                <a:latin typeface="Times New Roman"/>
                <a:ea typeface="Calibri"/>
                <a:cs typeface="Times New Roman"/>
              </a:rPr>
              <a:t>Офлайн</a:t>
            </a:r>
            <a:r>
              <a:rPr lang="uk-UA" sz="2800" dirty="0">
                <a:latin typeface="Times New Roman"/>
                <a:ea typeface="Calibri"/>
                <a:cs typeface="Times New Roman"/>
              </a:rPr>
              <a:t> заняття у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2800" dirty="0">
                <a:latin typeface="Times New Roman"/>
                <a:ea typeface="Calibri"/>
                <a:cs typeface="Times New Roman"/>
              </a:rPr>
              <a:t>2024-2025 </a:t>
            </a:r>
            <a:r>
              <a:rPr lang="uk-UA" sz="2800" dirty="0" err="1">
                <a:latin typeface="Times New Roman"/>
                <a:ea typeface="Calibri"/>
                <a:cs typeface="Times New Roman"/>
              </a:rPr>
              <a:t>н.р</a:t>
            </a:r>
            <a:r>
              <a:rPr lang="uk-UA" sz="2800" dirty="0">
                <a:latin typeface="Times New Roman"/>
                <a:ea typeface="Calibri"/>
                <a:cs typeface="Times New Roman"/>
              </a:rPr>
              <a:t>. проводяться відповідно до наявних місць у тимчасовому укритті.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endParaRPr lang="uk-UA" sz="2800" dirty="0">
              <a:latin typeface="Times New Roman"/>
              <a:ea typeface="Calibri"/>
              <a:cs typeface="Times New Roman"/>
            </a:endParaRPr>
          </a:p>
          <a:p>
            <a:pPr marL="109728" indent="0">
              <a:buNone/>
            </a:pPr>
            <a:endParaRPr lang="ru-RU" sz="24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170CEA3-9606-EFD7-B804-371F870BE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784" y="274638"/>
            <a:ext cx="6059016" cy="537572"/>
          </a:xfrm>
        </p:spPr>
        <p:txBody>
          <a:bodyPr>
            <a:noAutofit/>
          </a:bodyPr>
          <a:lstStyle/>
          <a:p>
            <a:pPr algn="r"/>
            <a:r>
              <a:rPr lang="uk-UA" sz="3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Організація освітнього процесу</a:t>
            </a:r>
            <a:endParaRPr lang="x-none" sz="32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055BF443-CDF8-06B0-899F-84B799D7BCD4}"/>
              </a:ext>
            </a:extLst>
          </p:cNvPr>
          <p:cNvGraphicFramePr>
            <a:graphicFrameLocks noGrp="1"/>
          </p:cNvGraphicFramePr>
          <p:nvPr/>
        </p:nvGraphicFramePr>
        <p:xfrm>
          <a:off x="395536" y="3789040"/>
          <a:ext cx="8352927" cy="2904822"/>
        </p:xfrm>
        <a:graphic>
          <a:graphicData uri="http://schemas.openxmlformats.org/drawingml/2006/table">
            <a:tbl>
              <a:tblPr firstRow="1" firstCol="1" bandRow="1"/>
              <a:tblGrid>
                <a:gridCol w="14401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688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516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524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3981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763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Класи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 тиждень 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місяця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ІІ тиждень 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місяця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ІІІ тиждень місяця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uk-UA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тиждень місяця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79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8-мі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офлайн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онлайн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офлайн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онлайн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79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9-ті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онлайн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офлайн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онлайн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офлайн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79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10-ті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онлайн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офлайн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онлайн</a:t>
                      </a:r>
                      <a:endParaRPr lang="ru-RU" sz="20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офлайн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79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11-ті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офлайн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онлайн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офлайн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онлайн</a:t>
                      </a:r>
                      <a:endParaRPr lang="ru-RU" sz="20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54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448320" y="1052736"/>
            <a:ext cx="8229600" cy="5530626"/>
          </a:xfrm>
        </p:spPr>
        <p:txBody>
          <a:bodyPr>
            <a:no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-навчання у Науковому ліцеї відбувається на  платформі</a:t>
            </a:r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Suite for Educftion  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засобами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 Classroom</a:t>
            </a:r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 Meet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іншими засобами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а також на платформі</a:t>
            </a:r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Classtime</a:t>
            </a:r>
            <a:endParaRPr lang="uk-UA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uk-UA" sz="2800" dirty="0">
                <a:solidFill>
                  <a:schemeClr val="tx1"/>
                </a:solidFill>
                <a:latin typeface="Times New Roman"/>
                <a:ea typeface="Calibri"/>
              </a:rPr>
              <a:t>За рахунок </a:t>
            </a:r>
            <a:r>
              <a:rPr lang="uk-UA" sz="2800" b="1" dirty="0">
                <a:solidFill>
                  <a:schemeClr val="tx1"/>
                </a:solidFill>
                <a:latin typeface="Times New Roman"/>
                <a:ea typeface="Calibri"/>
              </a:rPr>
              <a:t>п’ятихвилинного резерву</a:t>
            </a:r>
            <a:r>
              <a:rPr lang="uk-UA" sz="2800" dirty="0">
                <a:solidFill>
                  <a:schemeClr val="tx1"/>
                </a:solidFill>
                <a:latin typeface="Times New Roman"/>
                <a:ea typeface="Calibri"/>
              </a:rPr>
              <a:t> часу  кожного уроку, відповідно до  навантаження вчителя, у Науковому ліцеї організовані </a:t>
            </a:r>
            <a:r>
              <a:rPr lang="uk-UA" sz="2800" b="1" dirty="0">
                <a:solidFill>
                  <a:schemeClr val="tx1"/>
                </a:solidFill>
                <a:latin typeface="Times New Roman"/>
                <a:ea typeface="Calibri"/>
              </a:rPr>
              <a:t>консультації</a:t>
            </a:r>
            <a:r>
              <a:rPr lang="uk-UA" sz="2800" dirty="0">
                <a:solidFill>
                  <a:schemeClr val="tx1"/>
                </a:solidFill>
                <a:latin typeface="Times New Roman"/>
                <a:ea typeface="Calibri"/>
              </a:rPr>
              <a:t> та оприлюднений </a:t>
            </a:r>
            <a:r>
              <a:rPr lang="uk-UA" sz="2800" b="1" dirty="0">
                <a:solidFill>
                  <a:schemeClr val="tx1"/>
                </a:solidFill>
                <a:latin typeface="Times New Roman"/>
                <a:ea typeface="Calibri"/>
              </a:rPr>
              <a:t>графік консультацій на сайті </a:t>
            </a:r>
            <a:r>
              <a:rPr lang="uk-UA" sz="2800" dirty="0">
                <a:solidFill>
                  <a:schemeClr val="tx1"/>
                </a:solidFill>
                <a:latin typeface="Times New Roman"/>
                <a:ea typeface="Calibri"/>
              </a:rPr>
              <a:t> </a:t>
            </a:r>
            <a:r>
              <a:rPr lang="uk-UA" sz="2800" u="sng" dirty="0">
                <a:solidFill>
                  <a:schemeClr val="tx1"/>
                </a:solidFill>
                <a:latin typeface="Times New Roman"/>
                <a:ea typeface="Calibri"/>
                <a:hlinkClick r:id="rId2"/>
              </a:rPr>
              <a:t>http://licey-1.ho.ua/</a:t>
            </a:r>
            <a:r>
              <a:rPr lang="uk-UA" sz="2800" dirty="0">
                <a:solidFill>
                  <a:schemeClr val="tx1"/>
                </a:solidFill>
                <a:latin typeface="Times New Roman"/>
                <a:ea typeface="Calibri"/>
              </a:rPr>
              <a:t> у вкладці «Додаткові заняття, гуртки» </a:t>
            </a:r>
            <a:r>
              <a:rPr lang="uk-UA" sz="2800" u="sng" dirty="0">
                <a:solidFill>
                  <a:schemeClr val="tx1"/>
                </a:solidFill>
                <a:latin typeface="Times New Roman"/>
                <a:ea typeface="Calibri"/>
                <a:hlinkClick r:id="rId3"/>
              </a:rPr>
              <a:t>http://licey-1.ho.ua/dodatkovi.html</a:t>
            </a:r>
            <a:r>
              <a:rPr lang="uk-UA" sz="2800" dirty="0">
                <a:solidFill>
                  <a:schemeClr val="tx1"/>
                </a:solidFill>
                <a:latin typeface="Times New Roman"/>
                <a:ea typeface="Calibri"/>
              </a:rPr>
              <a:t>.</a:t>
            </a:r>
            <a:endParaRPr lang="uk-UA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E34C894E-22A7-B4D6-F2FE-16D604609B9C}"/>
              </a:ext>
            </a:extLst>
          </p:cNvPr>
          <p:cNvSpPr txBox="1">
            <a:spLocks/>
          </p:cNvSpPr>
          <p:nvPr/>
        </p:nvSpPr>
        <p:spPr>
          <a:xfrm>
            <a:off x="2627784" y="274638"/>
            <a:ext cx="6059016" cy="53757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uk-UA" sz="3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Організація освітнього процесу</a:t>
            </a:r>
            <a:endParaRPr lang="x-none" sz="32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93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457200" y="908720"/>
            <a:ext cx="8363272" cy="1272982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uk-UA" sz="2800" dirty="0">
                <a:latin typeface="Times New Roman"/>
                <a:ea typeface="Calibri"/>
              </a:rPr>
              <a:t>У Науковому ліцеї на постійній основі впроваджено  </a:t>
            </a:r>
            <a:r>
              <a:rPr lang="uk-UA" sz="2800" b="1" i="1" dirty="0">
                <a:latin typeface="Times New Roman"/>
                <a:ea typeface="Calibri"/>
              </a:rPr>
              <a:t>електронний класний журнал </a:t>
            </a:r>
            <a:r>
              <a:rPr lang="uk-UA" sz="2800" dirty="0">
                <a:latin typeface="Times New Roman"/>
                <a:ea typeface="Calibri"/>
              </a:rPr>
              <a:t>на платформі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2800" b="1" u="sng" dirty="0" smtClean="0">
                <a:solidFill>
                  <a:srgbClr val="0070C0"/>
                </a:solidFill>
                <a:latin typeface="Times New Roman"/>
                <a:ea typeface="Calibri"/>
              </a:rPr>
              <a:t>School Today</a:t>
            </a:r>
            <a:r>
              <a:rPr lang="en-US" sz="2800" b="1" u="sng" dirty="0">
                <a:solidFill>
                  <a:srgbClr val="0070C0"/>
                </a:solidFill>
                <a:latin typeface="Times New Roman"/>
                <a:ea typeface="Calibri"/>
              </a:rPr>
              <a:t>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A41F9586-EFC2-C30A-E15A-007F1A7B0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" y="2181702"/>
            <a:ext cx="5292353" cy="37954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4C1236F-0CCE-1643-A01A-E02477D52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3063594"/>
            <a:ext cx="4824536" cy="3706656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8D7D7599-C84A-84D3-B3D0-2F54F5E1241E}"/>
              </a:ext>
            </a:extLst>
          </p:cNvPr>
          <p:cNvSpPr txBox="1">
            <a:spLocks/>
          </p:cNvSpPr>
          <p:nvPr/>
        </p:nvSpPr>
        <p:spPr>
          <a:xfrm>
            <a:off x="2761456" y="49560"/>
            <a:ext cx="6059016" cy="53757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uk-UA" sz="3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Організація освітнього процесу</a:t>
            </a:r>
            <a:endParaRPr lang="x-none" sz="32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03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547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uk-UA" sz="2800" dirty="0">
                <a:latin typeface="Times New Roman"/>
                <a:ea typeface="Calibri"/>
              </a:rPr>
              <a:t>Інформування учасників освітнього процесу та їхніх батьків  –  у мережах:</a:t>
            </a:r>
          </a:p>
          <a:p>
            <a:pPr marL="457200" indent="-457200"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uk-UA" sz="2800" dirty="0">
                <a:latin typeface="Times New Roman"/>
                <a:ea typeface="Calibri"/>
              </a:rPr>
              <a:t> </a:t>
            </a:r>
            <a:r>
              <a:rPr lang="uk-UA" sz="2800" b="1" dirty="0">
                <a:latin typeface="Times New Roman"/>
                <a:ea typeface="Calibri"/>
              </a:rPr>
              <a:t>«Фейсбук»</a:t>
            </a:r>
            <a:r>
              <a:rPr lang="uk-UA" sz="2800" dirty="0">
                <a:latin typeface="Times New Roman"/>
                <a:ea typeface="Calibri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  <a:hlinkClick r:id="rId2"/>
              </a:rPr>
              <a:t>https://www.facebook.com/groups/</a:t>
            </a:r>
            <a:r>
              <a:rPr lang="uk-UA" sz="2800" dirty="0">
                <a:solidFill>
                  <a:srgbClr val="002060"/>
                </a:solidFill>
                <a:latin typeface="Times New Roman"/>
                <a:ea typeface="Calibri"/>
              </a:rPr>
              <a:t>  </a:t>
            </a:r>
          </a:p>
          <a:p>
            <a:pPr marL="457200" indent="-457200"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sz="2800" b="1" dirty="0">
                <a:latin typeface="Times New Roman"/>
                <a:ea typeface="Calibri"/>
              </a:rPr>
              <a:t>Telegram</a:t>
            </a:r>
            <a:r>
              <a:rPr lang="uk-UA" sz="2800" b="1" dirty="0">
                <a:latin typeface="Times New Roman"/>
                <a:ea typeface="Calibri"/>
              </a:rPr>
              <a:t>-каналі</a:t>
            </a:r>
            <a:r>
              <a:rPr lang="uk-UA" sz="2800" dirty="0">
                <a:latin typeface="Times New Roman"/>
                <a:ea typeface="Calibri"/>
              </a:rPr>
              <a:t>  </a:t>
            </a:r>
            <a:r>
              <a:rPr lang="uk-UA" sz="2800" u="sng" dirty="0">
                <a:solidFill>
                  <a:srgbClr val="0000FF"/>
                </a:solidFill>
                <a:latin typeface="Times New Roman"/>
                <a:ea typeface="Calibri"/>
                <a:hlinkClick r:id="rId3"/>
              </a:rPr>
              <a:t>https://t.me/technical_lyceum</a:t>
            </a:r>
            <a:r>
              <a:rPr lang="uk-UA" sz="2800" dirty="0">
                <a:latin typeface="Times New Roman"/>
                <a:ea typeface="Calibri"/>
              </a:rPr>
              <a:t> </a:t>
            </a:r>
          </a:p>
          <a:p>
            <a:pPr marL="457200" indent="-457200"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uk-UA" sz="2800" dirty="0">
                <a:latin typeface="Times New Roman"/>
                <a:ea typeface="Calibri"/>
              </a:rPr>
              <a:t>Віртуальне миттєве спілкування учителів, класних керівників із ліцеїстами та їхніми батьками відбувається   у </a:t>
            </a:r>
            <a:r>
              <a:rPr lang="en-US" sz="2800" b="1" dirty="0">
                <a:latin typeface="Times New Roman"/>
                <a:ea typeface="Calibri"/>
              </a:rPr>
              <a:t>Telegram</a:t>
            </a:r>
            <a:r>
              <a:rPr lang="uk-UA" sz="2800" b="1" dirty="0" err="1">
                <a:latin typeface="Times New Roman"/>
                <a:ea typeface="Calibri"/>
              </a:rPr>
              <a:t>-чатах</a:t>
            </a:r>
            <a:r>
              <a:rPr lang="uk-UA" sz="2800" b="1" dirty="0">
                <a:latin typeface="Times New Roman"/>
                <a:ea typeface="Calibri"/>
              </a:rPr>
              <a:t>, </a:t>
            </a:r>
            <a:r>
              <a:rPr lang="en-US" sz="2800" b="1" dirty="0">
                <a:latin typeface="Times New Roman"/>
                <a:ea typeface="Calibri"/>
              </a:rPr>
              <a:t>Discord</a:t>
            </a:r>
            <a:r>
              <a:rPr lang="uk-UA" sz="2800" b="1" dirty="0" err="1">
                <a:latin typeface="Times New Roman"/>
                <a:ea typeface="Calibri"/>
              </a:rPr>
              <a:t>-чатах</a:t>
            </a:r>
            <a:r>
              <a:rPr lang="uk-UA" sz="2800" b="1" dirty="0">
                <a:latin typeface="Times New Roman"/>
                <a:ea typeface="Calibri"/>
              </a:rPr>
              <a:t>, </a:t>
            </a:r>
            <a:r>
              <a:rPr lang="en-US" sz="2800" b="1" dirty="0" err="1">
                <a:latin typeface="Times New Roman"/>
                <a:ea typeface="Calibri"/>
              </a:rPr>
              <a:t>Viber</a:t>
            </a:r>
            <a:r>
              <a:rPr lang="uk-UA" sz="2800" b="1" dirty="0">
                <a:latin typeface="Times New Roman"/>
                <a:ea typeface="Calibri"/>
              </a:rPr>
              <a:t>-чатах.</a:t>
            </a:r>
            <a:r>
              <a:rPr lang="uk-UA" sz="2800" dirty="0">
                <a:latin typeface="Times New Roman"/>
                <a:ea typeface="Calibri"/>
              </a:rPr>
              <a:t> 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uk-UA" sz="2800" dirty="0">
                <a:latin typeface="Times New Roman"/>
                <a:ea typeface="Calibri"/>
              </a:rPr>
              <a:t>Як альтернативний  варіант для підтримки робочих зв’язків і проведення відеоконференцій та онлайн-зустрічей застосовуємо програму </a:t>
            </a:r>
            <a:r>
              <a:rPr lang="en-US" sz="2800" b="1" dirty="0">
                <a:latin typeface="Times New Roman"/>
                <a:ea typeface="Calibri"/>
              </a:rPr>
              <a:t>Zoom</a:t>
            </a:r>
            <a:r>
              <a:rPr lang="uk-UA" sz="2800" dirty="0">
                <a:latin typeface="Times New Roman"/>
                <a:ea typeface="Calibri"/>
              </a:rPr>
              <a:t>.</a:t>
            </a:r>
            <a:endParaRPr lang="ru-RU" sz="28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8062090B-8142-3D50-C56E-B8CDD3562B56}"/>
              </a:ext>
            </a:extLst>
          </p:cNvPr>
          <p:cNvSpPr txBox="1">
            <a:spLocks/>
          </p:cNvSpPr>
          <p:nvPr/>
        </p:nvSpPr>
        <p:spPr>
          <a:xfrm>
            <a:off x="2627784" y="274638"/>
            <a:ext cx="6059016" cy="53757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uk-UA" sz="3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Організація освітнього процесу</a:t>
            </a:r>
            <a:endParaRPr lang="x-none" sz="32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7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</p:nvPr>
        </p:nvGraphicFramePr>
        <p:xfrm>
          <a:off x="179512" y="2132856"/>
          <a:ext cx="8784976" cy="4291767"/>
        </p:xfrm>
        <a:graphic>
          <a:graphicData uri="http://schemas.openxmlformats.org/drawingml/2006/table">
            <a:tbl>
              <a:tblPr firstRow="1" firstCol="1" bandRow="1"/>
              <a:tblGrid>
                <a:gridCol w="18496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52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056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332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1712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9469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Напрями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Природничо-математичний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Техніко-технологічний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345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Профілі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Фізико-математичний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Хіміко-біологічний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Інформаційний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3670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Профільні предмети (предмети поглибленого вивчення)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uk-UA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Алгебра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uk-UA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Геометрія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uk-UA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Фізика 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uk-UA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Хімія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uk-UA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Біологія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uk-UA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Математика (підсилено)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uk-UA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Алгебра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uk-UA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Геометрія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uk-UA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Інформатика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6728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Спецкурси, факультативи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(кількість годин)</a:t>
                      </a:r>
                      <a:endParaRPr lang="ru-RU" sz="18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 кл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67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 кл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67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10кл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67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11кл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3E4A5100-E28A-8B04-3FFB-B3689E3A5FC7}"/>
              </a:ext>
            </a:extLst>
          </p:cNvPr>
          <p:cNvSpPr txBox="1">
            <a:spLocks/>
          </p:cNvSpPr>
          <p:nvPr/>
        </p:nvSpPr>
        <p:spPr>
          <a:xfrm>
            <a:off x="2627784" y="274638"/>
            <a:ext cx="6059016" cy="53757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uk-UA" sz="3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Організація освітнього процесу</a:t>
            </a:r>
            <a:endParaRPr lang="x-none" sz="32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AC6A09F2-EF9B-BBF0-71C9-AD37A40AA74F}"/>
              </a:ext>
            </a:extLst>
          </p:cNvPr>
          <p:cNvSpPr txBox="1">
            <a:spLocks/>
          </p:cNvSpPr>
          <p:nvPr/>
        </p:nvSpPr>
        <p:spPr>
          <a:xfrm>
            <a:off x="611560" y="1203747"/>
            <a:ext cx="7920880" cy="53757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uk-UA" sz="28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Основні напрями та профілі навчання</a:t>
            </a:r>
            <a:endParaRPr lang="x-none" sz="28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34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123681" cy="161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0648"/>
            <a:ext cx="5123184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3741" y="1700808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1.2. </a:t>
            </a:r>
            <a:r>
              <a:rPr lang="uk-UA" dirty="0" smtClean="0"/>
              <a:t>Зарахування учнів до Наукового ліцею здійснюється на конкурсній основі.</a:t>
            </a:r>
          </a:p>
          <a:p>
            <a:pPr algn="just"/>
            <a:r>
              <a:rPr lang="ru-RU" dirty="0" smtClean="0"/>
              <a:t>1.3</a:t>
            </a:r>
            <a:r>
              <a:rPr lang="ru-RU" dirty="0"/>
              <a:t>. </a:t>
            </a:r>
            <a:r>
              <a:rPr lang="uk-UA" dirty="0" smtClean="0"/>
              <a:t>У конкурсному відборі (конкурсі) можуть брати участь учні незалежно від місця проживання.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387" y="3016859"/>
            <a:ext cx="1981572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6952"/>
            <a:ext cx="6832020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352" y="4630717"/>
            <a:ext cx="5206912" cy="2038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75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1877" y="1957361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2.4. </a:t>
            </a:r>
            <a:r>
              <a:rPr lang="uk-UA" dirty="0" smtClean="0"/>
              <a:t>Додатковий конкурсний відбір може, як виняток, відбуватися протягом навчального року за наявності вільних місць за таких самих умов, що й основний. При цьому наповнюваність класів не повинна перевищувати 30 учнів.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6106" y="3315471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2.9. </a:t>
            </a:r>
            <a:r>
              <a:rPr lang="uk-UA" noProof="0" dirty="0"/>
              <a:t>До участі у конкурсі допускаються учні на підставі електронної реєстрації за визначеною формою, що створюється не пізніше ніж за день до початку туру.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9773" y="4509120"/>
            <a:ext cx="7380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2.12. </a:t>
            </a:r>
            <a:r>
              <a:rPr lang="uk-UA" noProof="0" dirty="0"/>
              <a:t>Діти-сироти, діти, позбавлені батьківського піклування, діти-інваліди, діти вразливих категорій складають конкурсні випробування на загальній основі, але мають пріоритетне право на зарахування.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123681" cy="161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0648"/>
            <a:ext cx="5123184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88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819</TotalTime>
  <Words>708</Words>
  <Application>Microsoft Office PowerPoint</Application>
  <PresentationFormat>Экран (4:3)</PresentationFormat>
  <Paragraphs>107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Презентация PowerPoint</vt:lpstr>
      <vt:lpstr>Презентация PowerPoint</vt:lpstr>
      <vt:lpstr>Організація освітнього процесу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Lana</cp:lastModifiedBy>
  <cp:revision>113</cp:revision>
  <cp:lastPrinted>2025-02-27T07:54:12Z</cp:lastPrinted>
  <dcterms:created xsi:type="dcterms:W3CDTF">2023-02-27T06:15:47Z</dcterms:created>
  <dcterms:modified xsi:type="dcterms:W3CDTF">2025-02-28T10:28:30Z</dcterms:modified>
</cp:coreProperties>
</file>